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31"/>
  </p:notesMasterIdLst>
  <p:handoutMasterIdLst>
    <p:handoutMasterId r:id="rId32"/>
  </p:handoutMasterIdLst>
  <p:sldIdLst>
    <p:sldId id="256" r:id="rId6"/>
    <p:sldId id="418" r:id="rId7"/>
    <p:sldId id="2076137763" r:id="rId8"/>
    <p:sldId id="2076137918" r:id="rId9"/>
    <p:sldId id="2076137933" r:id="rId10"/>
    <p:sldId id="2076137926" r:id="rId11"/>
    <p:sldId id="2076137920" r:id="rId12"/>
    <p:sldId id="2076137333" r:id="rId13"/>
    <p:sldId id="257" r:id="rId14"/>
    <p:sldId id="2582" r:id="rId15"/>
    <p:sldId id="2076137762" r:id="rId16"/>
    <p:sldId id="2076137758" r:id="rId17"/>
    <p:sldId id="3169" r:id="rId18"/>
    <p:sldId id="2076137916" r:id="rId19"/>
    <p:sldId id="2076137922" r:id="rId20"/>
    <p:sldId id="2076137930" r:id="rId21"/>
    <p:sldId id="3170" r:id="rId22"/>
    <p:sldId id="2076137924" r:id="rId23"/>
    <p:sldId id="2076137925" r:id="rId24"/>
    <p:sldId id="2076137928" r:id="rId25"/>
    <p:sldId id="2076137931" r:id="rId26"/>
    <p:sldId id="2076137932" r:id="rId27"/>
    <p:sldId id="2076137929" r:id="rId28"/>
    <p:sldId id="3204" r:id="rId29"/>
    <p:sldId id="4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67925" autoAdjust="0"/>
  </p:normalViewPr>
  <p:slideViewPr>
    <p:cSldViewPr snapToGrid="0" showGuides="1">
      <p:cViewPr varScale="1">
        <p:scale>
          <a:sx n="65" d="100"/>
          <a:sy n="65" d="100"/>
        </p:scale>
        <p:origin x="1787" y="48"/>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12/2/2023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learn/modules/introduction-to-data-stream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topics.</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380066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Hyperspace introduces the ability for Apache Spark users to create indexes on their datasets, such as CSV, JSON, and Parquet, and use them for potential query and workload acceleration.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Hyperspace helps accelerate your workloads or queries under two circumstances: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filters on predicates with high selectivity. For example, you might want to select 100 matching rows from a million candidate rows.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a join that requires heavy shuffles. For example, you might want to join a 100-GB dataset with a 10-GB dataset.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Given these restrictions, you will want to carefully monitor your workloads and determine whether indexing is helping you on a case-by-case basis.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57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dirty="0"/>
              <a:t>Azure Stream Analytics provides </a:t>
            </a:r>
            <a:r>
              <a:rPr lang="en-US" baseline="0" dirty="0"/>
              <a:t>event processing of streaming data as a service.  Somewhat narrower in scope than the streaming capabilities provided by Azure Databricks, Azure Stream Analytics provides a simple and very cost-effective way to process events.  For instance, analyzing streams of data for time-sequence relationships using a SQL-like query.  You also can output the data to Azure Data Lake, Azure Synapse Analytics and Power BI to provide near-real-time reporting.  </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Talk about Stream Analytics at a conceptual level as per the slide, where Stream Analytics solutions are broken down into three part: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effectLst/>
              <a:latin typeface="Segoe UI Light" pitchFamily="34" charset="0"/>
              <a:ea typeface="+mn-ea"/>
              <a:cs typeface="+mn-cs"/>
            </a:endParaRPr>
          </a:p>
          <a:p>
            <a:pPr marL="171450" indent="-171450" algn="l">
              <a:buFontTx/>
              <a:buChar char="-"/>
            </a:pPr>
            <a:r>
              <a:rPr lang="en-GB" b="1" i="0" dirty="0">
                <a:solidFill>
                  <a:srgbClr val="171717"/>
                </a:solidFill>
                <a:effectLst/>
                <a:latin typeface="Segoe UI" panose="020B0502040204020203" pitchFamily="34" charset="0"/>
              </a:rPr>
              <a:t>Event producer</a:t>
            </a:r>
            <a:r>
              <a:rPr lang="en-GB" b="0" i="0" dirty="0">
                <a:solidFill>
                  <a:srgbClr val="171717"/>
                </a:solidFill>
                <a:effectLst/>
                <a:latin typeface="Segoe UI" panose="020B0502040204020203" pitchFamily="34" charset="0"/>
              </a:rPr>
              <a:t>: Examples include sensors or processes that generate data continuously, such as a heart rate monitor or a highway toll lane sensor.</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processor</a:t>
            </a:r>
            <a:r>
              <a:rPr lang="en-GB" b="0" i="0" dirty="0">
                <a:solidFill>
                  <a:srgbClr val="171717"/>
                </a:solidFill>
                <a:effectLst/>
                <a:latin typeface="Segoe UI" panose="020B0502040204020203" pitchFamily="34" charset="0"/>
              </a:rPr>
              <a:t>: An engine to consume event data streams and derive insights from them. Depending on the problem space, event processors either process one incoming event at a time, such as a heart rate monitor, or process multiple events at a time, such as Azure Stream Analytics processing the highway toll lane sensor data.</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consumer</a:t>
            </a:r>
            <a:r>
              <a:rPr lang="en-GB" b="0" i="0" dirty="0">
                <a:solidFill>
                  <a:srgbClr val="171717"/>
                </a:solidFill>
                <a:effectLst/>
                <a:latin typeface="Segoe UI" panose="020B0502040204020203" pitchFamily="34" charset="0"/>
              </a:rPr>
              <a:t>: An application that consumes the data and takes specific action based on the insights. Examples of event consumers include alert generation, dashboards, or even sending data to another event processing engine.</a:t>
            </a:r>
          </a:p>
          <a:p>
            <a:pPr marL="0" indent="0" algn="l">
              <a:buFontTx/>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Share with the students that event processing </a:t>
            </a:r>
            <a:r>
              <a:rPr lang="en-GB" sz="4400" b="0" i="0" dirty="0">
                <a:solidFill>
                  <a:srgbClr val="171717"/>
                </a:solidFill>
                <a:effectLst/>
                <a:latin typeface="Segoe UI" panose="020B0502040204020203" pitchFamily="34" charset="0"/>
              </a:rPr>
              <a:t>uses Stream Analytics query language (SAQL), a subset of Transact-SQL that's tailored to perform computations over streaming data. The engine supports windowing functions that are fundamental to stream processing and are implemented by using the SAQL.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r>
              <a:rPr lang="en-GB" dirty="0">
                <a:hlinkClick r:id="rId3"/>
              </a:rPr>
              <a:t>Work with data streams by using Azure Stream Analytics - Learn | Microsoft Docs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dirty="0"/>
              <a:t>Just talk briefly and at a high level about the basics of the tools involved. We will dive deeper into these tools throughout the workshop and labs.</a:t>
            </a:r>
          </a:p>
          <a:p>
            <a:pPr marL="0" marR="0" indent="0">
              <a:lnSpc>
                <a:spcPct val="107000"/>
              </a:lnSpc>
              <a:spcBef>
                <a:spcPts val="0"/>
              </a:spcBef>
              <a:spcAft>
                <a:spcPts val="0"/>
              </a:spcAft>
              <a:buFont typeface="Arial" panose="020B0604020202020204" pitchFamily="34" charset="0"/>
              <a:buNone/>
            </a:pPr>
            <a:endParaRPr lang="en-US" dirty="0"/>
          </a:p>
          <a:p>
            <a:pPr marL="0" marR="0" indent="0">
              <a:lnSpc>
                <a:spcPct val="107000"/>
              </a:lnSpc>
              <a:spcBef>
                <a:spcPts val="0"/>
              </a:spcBef>
              <a:spcAft>
                <a:spcPts val="0"/>
              </a:spcAft>
              <a:buFont typeface="Arial" panose="020B0604020202020204" pitchFamily="34" charset="0"/>
              <a:buNone/>
            </a:pPr>
            <a:r>
              <a:rPr lang="en-US" dirty="0"/>
              <a:t>Mention the various tools we have in Azure:</a:t>
            </a:r>
          </a:p>
          <a:p>
            <a:pPr marL="171450" marR="0" indent="-171450">
              <a:lnSpc>
                <a:spcPct val="107000"/>
              </a:lnSpc>
              <a:spcBef>
                <a:spcPts val="0"/>
              </a:spcBef>
              <a:spcAft>
                <a:spcPts val="0"/>
              </a:spcAft>
              <a:buFont typeface="Arial" panose="020B0604020202020204" pitchFamily="34" charset="0"/>
              <a:buChar char="•"/>
            </a:pPr>
            <a:r>
              <a:rPr lang="en-US" dirty="0"/>
              <a:t>ETL tools</a:t>
            </a:r>
          </a:p>
          <a:p>
            <a:pPr marL="628650" marR="0" lvl="1" indent="-171450">
              <a:lnSpc>
                <a:spcPct val="107000"/>
              </a:lnSpc>
              <a:spcBef>
                <a:spcPts val="0"/>
              </a:spcBef>
              <a:spcAft>
                <a:spcPts val="0"/>
              </a:spcAft>
              <a:buFont typeface="Arial" panose="020B0604020202020204" pitchFamily="34" charset="0"/>
              <a:buChar char="•"/>
            </a:pPr>
            <a:r>
              <a:rPr lang="en-US" dirty="0"/>
              <a:t>SQL Server Integration Services (SSIS)</a:t>
            </a:r>
          </a:p>
          <a:p>
            <a:pPr marL="628650" marR="0" lvl="1" indent="-171450">
              <a:lnSpc>
                <a:spcPct val="107000"/>
              </a:lnSpc>
              <a:spcBef>
                <a:spcPts val="0"/>
              </a:spcBef>
              <a:spcAft>
                <a:spcPts val="0"/>
              </a:spcAft>
              <a:buFont typeface="Arial" panose="020B0604020202020204" pitchFamily="34" charset="0"/>
              <a:buChar char="•"/>
            </a:pPr>
            <a:r>
              <a:rPr lang="en-US" dirty="0"/>
              <a:t>ADF / Synapse pipelines</a:t>
            </a:r>
          </a:p>
          <a:p>
            <a:pPr marL="171450" marR="0" lvl="0" indent="-171450">
              <a:lnSpc>
                <a:spcPct val="107000"/>
              </a:lnSpc>
              <a:spcBef>
                <a:spcPts val="0"/>
              </a:spcBef>
              <a:spcAft>
                <a:spcPts val="0"/>
              </a:spcAft>
              <a:buFont typeface="Arial" panose="020B0604020202020204" pitchFamily="34" charset="0"/>
              <a:buChar char="•"/>
            </a:pPr>
            <a:r>
              <a:rPr lang="en-US" dirty="0"/>
              <a:t>Data exploration &amp; management tools</a:t>
            </a:r>
          </a:p>
          <a:p>
            <a:pPr marL="628650" marR="0" lvl="1" indent="-171450">
              <a:lnSpc>
                <a:spcPct val="107000"/>
              </a:lnSpc>
              <a:spcBef>
                <a:spcPts val="0"/>
              </a:spcBef>
              <a:spcAft>
                <a:spcPts val="0"/>
              </a:spcAft>
              <a:buFont typeface="Arial" panose="020B0604020202020204" pitchFamily="34" charset="0"/>
              <a:buChar char="•"/>
            </a:pPr>
            <a:r>
              <a:rPr lang="en-US" dirty="0"/>
              <a:t>SQL Server Management Studio (SSMS)</a:t>
            </a:r>
          </a:p>
          <a:p>
            <a:pPr marL="628650" marR="0" lvl="1" indent="-171450">
              <a:lnSpc>
                <a:spcPct val="107000"/>
              </a:lnSpc>
              <a:spcBef>
                <a:spcPts val="0"/>
              </a:spcBef>
              <a:spcAft>
                <a:spcPts val="0"/>
              </a:spcAft>
              <a:buFont typeface="Arial" panose="020B0604020202020204" pitchFamily="34" charset="0"/>
              <a:buChar char="•"/>
            </a:pPr>
            <a:r>
              <a:rPr lang="en-US" dirty="0"/>
              <a:t>Azure Data Studio</a:t>
            </a:r>
          </a:p>
          <a:p>
            <a:pPr marL="628650" marR="0" lvl="1" indent="-171450">
              <a:lnSpc>
                <a:spcPct val="107000"/>
              </a:lnSpc>
              <a:spcBef>
                <a:spcPts val="0"/>
              </a:spcBef>
              <a:spcAft>
                <a:spcPts val="0"/>
              </a:spcAft>
              <a:buFont typeface="Arial" panose="020B0604020202020204" pitchFamily="34" charset="0"/>
              <a:buChar char="•"/>
            </a:pPr>
            <a:r>
              <a:rPr lang="en-US" dirty="0"/>
              <a:t>Azure Storage Explorer</a:t>
            </a:r>
          </a:p>
          <a:p>
            <a:pPr marL="628650" marR="0" lvl="1" indent="-171450">
              <a:lnSpc>
                <a:spcPct val="107000"/>
              </a:lnSpc>
              <a:spcBef>
                <a:spcPts val="0"/>
              </a:spcBef>
              <a:spcAft>
                <a:spcPts val="0"/>
              </a:spcAft>
              <a:buFont typeface="Arial" panose="020B0604020202020204" pitchFamily="34" charset="0"/>
              <a:buChar char="•"/>
            </a:pPr>
            <a:r>
              <a:rPr lang="en-US" dirty="0"/>
              <a:t>Azure Data Explorer</a:t>
            </a:r>
          </a:p>
          <a:p>
            <a:pPr marL="628650" marR="0" lvl="1" indent="-171450">
              <a:lnSpc>
                <a:spcPct val="107000"/>
              </a:lnSpc>
              <a:spcBef>
                <a:spcPts val="0"/>
              </a:spcBef>
              <a:spcAft>
                <a:spcPts val="0"/>
              </a:spcAft>
              <a:buFont typeface="Arial" panose="020B0604020202020204" pitchFamily="34" charset="0"/>
              <a:buChar char="•"/>
            </a:pPr>
            <a:r>
              <a:rPr lang="en-US" dirty="0"/>
              <a:t>Synapse Analytics serverless SQL pool</a:t>
            </a:r>
          </a:p>
          <a:p>
            <a:pPr marL="171450" marR="0" lvl="0" indent="-171450">
              <a:lnSpc>
                <a:spcPct val="107000"/>
              </a:lnSpc>
              <a:spcBef>
                <a:spcPts val="0"/>
              </a:spcBef>
              <a:spcAft>
                <a:spcPts val="0"/>
              </a:spcAft>
              <a:buFont typeface="Arial" panose="020B0604020202020204" pitchFamily="34" charset="0"/>
              <a:buChar char="•"/>
            </a:pPr>
            <a:r>
              <a:rPr lang="en-US" dirty="0"/>
              <a:t>Languages</a:t>
            </a:r>
          </a:p>
          <a:p>
            <a:pPr marL="628650" marR="0" lvl="1" indent="-171450">
              <a:lnSpc>
                <a:spcPct val="107000"/>
              </a:lnSpc>
              <a:spcBef>
                <a:spcPts val="0"/>
              </a:spcBef>
              <a:spcAft>
                <a:spcPts val="0"/>
              </a:spcAft>
              <a:buFont typeface="Arial" panose="020B0604020202020204" pitchFamily="34" charset="0"/>
              <a:buChar char="•"/>
            </a:pPr>
            <a:r>
              <a:rPr lang="en-US" dirty="0"/>
              <a:t>SQL</a:t>
            </a:r>
          </a:p>
          <a:p>
            <a:pPr marL="628650" marR="0" lvl="1" indent="-171450">
              <a:lnSpc>
                <a:spcPct val="107000"/>
              </a:lnSpc>
              <a:spcBef>
                <a:spcPts val="0"/>
              </a:spcBef>
              <a:spcAft>
                <a:spcPts val="0"/>
              </a:spcAft>
              <a:buFont typeface="Arial" panose="020B0604020202020204" pitchFamily="34" charset="0"/>
              <a:buChar char="•"/>
            </a:pPr>
            <a:r>
              <a:rPr lang="en-US" dirty="0"/>
              <a:t>Scala</a:t>
            </a:r>
          </a:p>
          <a:p>
            <a:pPr marL="628650" marR="0" lvl="1" indent="-171450">
              <a:lnSpc>
                <a:spcPct val="107000"/>
              </a:lnSpc>
              <a:spcBef>
                <a:spcPts val="0"/>
              </a:spcBef>
              <a:spcAft>
                <a:spcPts val="0"/>
              </a:spcAft>
              <a:buFont typeface="Arial" panose="020B0604020202020204" pitchFamily="34" charset="0"/>
              <a:buChar char="•"/>
            </a:pPr>
            <a:r>
              <a:rPr lang="en-US" dirty="0"/>
              <a:t>Python</a:t>
            </a:r>
          </a:p>
          <a:p>
            <a:pPr marL="628650" marR="0" lvl="1" indent="-171450">
              <a:lnSpc>
                <a:spcPct val="107000"/>
              </a:lnSpc>
              <a:spcBef>
                <a:spcPts val="0"/>
              </a:spcBef>
              <a:spcAft>
                <a:spcPts val="0"/>
              </a:spcAft>
              <a:buFont typeface="Arial" panose="020B0604020202020204" pitchFamily="34" charset="0"/>
              <a:buChar char="•"/>
            </a:pPr>
            <a:r>
              <a:rPr lang="en-US" dirty="0"/>
              <a:t>C# (in Synapse)</a:t>
            </a:r>
          </a:p>
          <a:p>
            <a:pPr marL="628650" marR="0" lvl="1" indent="-171450">
              <a:lnSpc>
                <a:spcPct val="107000"/>
              </a:lnSpc>
              <a:spcBef>
                <a:spcPts val="0"/>
              </a:spcBef>
              <a:spcAft>
                <a:spcPts val="0"/>
              </a:spcAft>
              <a:buFont typeface="Arial" panose="020B0604020202020204" pitchFamily="34" charset="0"/>
              <a:buChar char="•"/>
            </a:pPr>
            <a:r>
              <a:rPr lang="en-US" dirty="0"/>
              <a:t>R</a:t>
            </a:r>
          </a:p>
          <a:p>
            <a:pPr marL="171450" marR="0" lvl="0" indent="-171450">
              <a:lnSpc>
                <a:spcPct val="107000"/>
              </a:lnSpc>
              <a:spcBef>
                <a:spcPts val="0"/>
              </a:spcBef>
              <a:spcAft>
                <a:spcPts val="0"/>
              </a:spcAft>
              <a:buFont typeface="Arial" panose="020B0604020202020204" pitchFamily="34" charset="0"/>
              <a:buChar char="•"/>
            </a:pPr>
            <a:r>
              <a:rPr lang="en-US" dirty="0"/>
              <a:t>Spark/Hadoop</a:t>
            </a:r>
          </a:p>
          <a:p>
            <a:pPr marL="628650" marR="0" lvl="1" indent="-171450">
              <a:lnSpc>
                <a:spcPct val="107000"/>
              </a:lnSpc>
              <a:spcBef>
                <a:spcPts val="0"/>
              </a:spcBef>
              <a:spcAft>
                <a:spcPts val="0"/>
              </a:spcAft>
              <a:buFont typeface="Arial" panose="020B0604020202020204" pitchFamily="34" charset="0"/>
              <a:buChar char="•"/>
            </a:pPr>
            <a:r>
              <a:rPr lang="en-US" dirty="0"/>
              <a:t>Databricks</a:t>
            </a:r>
          </a:p>
          <a:p>
            <a:pPr marL="628650" marR="0" lvl="1" indent="-171450">
              <a:lnSpc>
                <a:spcPct val="107000"/>
              </a:lnSpc>
              <a:spcBef>
                <a:spcPts val="0"/>
              </a:spcBef>
              <a:spcAft>
                <a:spcPts val="0"/>
              </a:spcAft>
              <a:buFont typeface="Arial" panose="020B0604020202020204" pitchFamily="34" charset="0"/>
              <a:buChar char="•"/>
            </a:pPr>
            <a:r>
              <a:rPr lang="en-US" dirty="0"/>
              <a:t>Synapse Spark</a:t>
            </a:r>
          </a:p>
          <a:p>
            <a:pPr marL="628650" marR="0" lvl="1" indent="-171450">
              <a:lnSpc>
                <a:spcPct val="107000"/>
              </a:lnSpc>
              <a:spcBef>
                <a:spcPts val="0"/>
              </a:spcBef>
              <a:spcAft>
                <a:spcPts val="0"/>
              </a:spcAft>
              <a:buFont typeface="Arial" panose="020B0604020202020204" pitchFamily="34" charset="0"/>
              <a:buChar char="•"/>
            </a:pPr>
            <a:r>
              <a:rPr lang="en-US" dirty="0" err="1"/>
              <a:t>HDInsights</a:t>
            </a:r>
            <a:endParaRPr lang="en-US" dirty="0"/>
          </a:p>
          <a:p>
            <a:pPr marL="171450" marR="0" lvl="0" indent="-171450">
              <a:lnSpc>
                <a:spcPct val="107000"/>
              </a:lnSpc>
              <a:spcBef>
                <a:spcPts val="0"/>
              </a:spcBef>
              <a:spcAft>
                <a:spcPts val="0"/>
              </a:spcAft>
              <a:buFont typeface="Arial" panose="020B0604020202020204" pitchFamily="34" charset="0"/>
              <a:buChar char="•"/>
            </a:pPr>
            <a:r>
              <a:rPr lang="en-US" dirty="0"/>
              <a:t>Storage</a:t>
            </a:r>
          </a:p>
          <a:p>
            <a:pPr marL="628650" marR="0" lvl="1" indent="-171450">
              <a:lnSpc>
                <a:spcPct val="107000"/>
              </a:lnSpc>
              <a:spcBef>
                <a:spcPts val="0"/>
              </a:spcBef>
              <a:spcAft>
                <a:spcPts val="0"/>
              </a:spcAft>
              <a:buFont typeface="Arial" panose="020B0604020202020204" pitchFamily="34" charset="0"/>
              <a:buChar char="•"/>
            </a:pPr>
            <a:r>
              <a:rPr lang="en-US" dirty="0"/>
              <a:t>ADLS Gen2</a:t>
            </a:r>
          </a:p>
          <a:p>
            <a:pPr marL="171450" marR="0" lvl="0" indent="-171450">
              <a:lnSpc>
                <a:spcPct val="107000"/>
              </a:lnSpc>
              <a:spcBef>
                <a:spcPts val="0"/>
              </a:spcBef>
              <a:spcAft>
                <a:spcPts val="0"/>
              </a:spcAft>
              <a:buFont typeface="Arial" panose="020B0604020202020204" pitchFamily="34" charset="0"/>
              <a:buChar char="•"/>
            </a:pPr>
            <a:r>
              <a:rPr lang="en-US" dirty="0"/>
              <a:t>Visualization</a:t>
            </a:r>
          </a:p>
          <a:p>
            <a:pPr marL="628650" marR="0" lvl="1" indent="-171450">
              <a:lnSpc>
                <a:spcPct val="107000"/>
              </a:lnSpc>
              <a:spcBef>
                <a:spcPts val="0"/>
              </a:spcBef>
              <a:spcAft>
                <a:spcPts val="0"/>
              </a:spcAft>
              <a:buFont typeface="Arial" panose="020B0604020202020204" pitchFamily="34" charset="0"/>
              <a:buChar char="•"/>
            </a:pPr>
            <a:r>
              <a:rPr lang="en-US" dirty="0"/>
              <a:t>Power BI</a:t>
            </a:r>
          </a:p>
          <a:p>
            <a:pPr marL="628650" marR="0" lvl="1" indent="-171450">
              <a:lnSpc>
                <a:spcPct val="107000"/>
              </a:lnSpc>
              <a:spcBef>
                <a:spcPts val="0"/>
              </a:spcBef>
              <a:spcAft>
                <a:spcPts val="0"/>
              </a:spcAft>
              <a:buFont typeface="Arial" panose="020B0604020202020204" pitchFamily="34" charset="0"/>
              <a:buChar char="•"/>
            </a:pPr>
            <a:r>
              <a:rPr lang="en-US" dirty="0"/>
              <a:t>Notebook visualizations in Databricks and Synapse Spark</a:t>
            </a:r>
          </a:p>
          <a:p>
            <a:pPr marL="628650" marR="0" lvl="1" indent="-171450">
              <a:lnSpc>
                <a:spcPct val="107000"/>
              </a:lnSpc>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5</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330349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5.png"/><Relationship Id="rId4" Type="http://schemas.openxmlformats.org/officeDocument/2006/relationships/slideLayout" Target="../slideLayouts/slideLayout4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theme" Target="../theme/theme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image" Target="../media/image3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25.png"/><Relationship Id="rId5" Type="http://schemas.openxmlformats.org/officeDocument/2006/relationships/slideLayout" Target="../slideLayouts/slideLayout91.xml"/><Relationship Id="rId10"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74.emf"/><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6.png"/><Relationship Id="rId5" Type="http://schemas.openxmlformats.org/officeDocument/2006/relationships/image" Target="../media/image45.svg"/><Relationship Id="rId10"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3</a:t>
            </a:r>
          </a:p>
          <a:p>
            <a:endParaRPr lang="en-US" dirty="0"/>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11</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16</a:t>
            </a:fld>
            <a:endParaRPr lang="en-US" dirty="0"/>
          </a:p>
        </p:txBody>
      </p:sp>
    </p:spTree>
    <p:extLst>
      <p:ext uri="{BB962C8B-B14F-4D97-AF65-F5344CB8AC3E}">
        <p14:creationId xmlns:p14="http://schemas.microsoft.com/office/powerpoint/2010/main" val="346154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US" sz="1800" dirty="0"/>
              <a:t>Data engineering tools</a:t>
            </a:r>
          </a:p>
          <a:p>
            <a:endParaRPr lang="en-US" sz="1800" dirty="0"/>
          </a:p>
          <a:p>
            <a:r>
              <a:rPr lang="en-US" sz="1800" dirty="0"/>
              <a:t>Describe Azure Databricks</a:t>
            </a:r>
          </a:p>
          <a:p>
            <a:endParaRPr lang="en-US" sz="1800" dirty="0"/>
          </a:p>
          <a:p>
            <a:r>
              <a:rPr lang="en-US" sz="1800" dirty="0"/>
              <a:t>Introduction to Azure Data Lake storage</a:t>
            </a:r>
            <a:r>
              <a:rPr lang="en-GB" sz="1800" dirty="0"/>
              <a:t> </a:t>
            </a:r>
          </a:p>
          <a:p>
            <a:endParaRPr lang="en-US" sz="1800" dirty="0"/>
          </a:p>
          <a:p>
            <a:r>
              <a:rPr lang="en-US" sz="1800" dirty="0"/>
              <a:t>Describe Delta Lake architecture</a:t>
            </a:r>
          </a:p>
          <a:p>
            <a:endParaRPr lang="en-US" sz="1800" dirty="0"/>
          </a:p>
          <a:p>
            <a:r>
              <a:rPr lang="en-US" sz="1800" dirty="0"/>
              <a:t>Indexing with Hyperspace</a:t>
            </a:r>
            <a:endParaRPr lang="en-GB" sz="1800"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Indexing with Hyperspace</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3182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Hyperspace: An indexing subsystem for Apache Spark</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r>
              <a:rPr lang="en-US" sz="2400" dirty="0">
                <a:solidFill>
                  <a:schemeClr val="tx2"/>
                </a:solidFill>
                <a:latin typeface="+mn-lt"/>
              </a:rPr>
              <a:t>Hyperspace helps accelerate workloads under two circumstances:</a:t>
            </a:r>
          </a:p>
          <a:p>
            <a:pPr marL="448193" indent="-448193">
              <a:buFont typeface="Arial" panose="020B0604020202020204" pitchFamily="34" charset="0"/>
              <a:buChar char="•"/>
            </a:pPr>
            <a:r>
              <a:rPr lang="en-US" sz="2400" dirty="0">
                <a:solidFill>
                  <a:schemeClr val="tx2"/>
                </a:solidFill>
                <a:latin typeface="+mn-lt"/>
              </a:rPr>
              <a:t>Queries contain filters on predicates with high selectivity</a:t>
            </a:r>
          </a:p>
          <a:p>
            <a:pPr marL="448193" indent="-448193">
              <a:buFont typeface="Arial" panose="020B0604020202020204" pitchFamily="34" charset="0"/>
              <a:buChar char="•"/>
            </a:pPr>
            <a:r>
              <a:rPr lang="en-US" sz="2400" dirty="0">
                <a:solidFill>
                  <a:schemeClr val="tx2"/>
                </a:solidFill>
                <a:latin typeface="+mn-lt"/>
              </a:rPr>
              <a:t>Queries contain a join that requires heavy shuffles</a:t>
            </a:r>
          </a:p>
        </p:txBody>
      </p:sp>
    </p:spTree>
    <p:extLst>
      <p:ext uri="{BB962C8B-B14F-4D97-AF65-F5344CB8AC3E}">
        <p14:creationId xmlns:p14="http://schemas.microsoft.com/office/powerpoint/2010/main" val="205984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40EB02-E460-4C07-866A-C0625CAC1DAC}"/>
              </a:ext>
            </a:extLst>
          </p:cNvPr>
          <p:cNvSpPr>
            <a:spLocks noGrp="1"/>
          </p:cNvSpPr>
          <p:nvPr>
            <p:ph type="body" sz="quarter" idx="10"/>
          </p:nvPr>
        </p:nvSpPr>
        <p:spPr/>
        <p:txBody>
          <a:bodyPr/>
          <a:lstStyle/>
          <a:p>
            <a:r>
              <a:rPr lang="en-US" dirty="0"/>
              <a:t>4</a:t>
            </a:r>
          </a:p>
        </p:txBody>
      </p:sp>
      <p:sp>
        <p:nvSpPr>
          <p:cNvPr id="6" name="Title 5">
            <a:extLst>
              <a:ext uri="{FF2B5EF4-FFF2-40B4-BE49-F238E27FC236}">
                <a16:creationId xmlns:a16="http://schemas.microsoft.com/office/drawing/2014/main" id="{762186B9-AE40-44D1-89CA-B505DF8DCA69}"/>
              </a:ext>
            </a:extLst>
          </p:cNvPr>
          <p:cNvSpPr>
            <a:spLocks noGrp="1"/>
          </p:cNvSpPr>
          <p:nvPr>
            <p:ph type="ctrTitle"/>
          </p:nvPr>
        </p:nvSpPr>
        <p:spPr/>
        <p:txBody>
          <a:bodyPr/>
          <a:lstStyle/>
          <a:p>
            <a:r>
              <a:rPr lang="en-US" dirty="0"/>
              <a:t>Work with data streams by using Azure Stream Analytics</a:t>
            </a:r>
          </a:p>
        </p:txBody>
      </p:sp>
      <p:sp>
        <p:nvSpPr>
          <p:cNvPr id="7" name="Subtitle 6">
            <a:extLst>
              <a:ext uri="{FF2B5EF4-FFF2-40B4-BE49-F238E27FC236}">
                <a16:creationId xmlns:a16="http://schemas.microsoft.com/office/drawing/2014/main" id="{5E788906-B088-435D-90C3-2C84393B4E8E}"/>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6EBD071D-3464-4A19-AA45-750BDB926E1C}"/>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4B46D18-EA2E-4FA5-B9D6-BDF0F6E91221}"/>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23</a:t>
            </a:fld>
            <a:endParaRPr lang="en-US" dirty="0"/>
          </a:p>
        </p:txBody>
      </p:sp>
    </p:spTree>
    <p:extLst>
      <p:ext uri="{BB962C8B-B14F-4D97-AF65-F5344CB8AC3E}">
        <p14:creationId xmlns:p14="http://schemas.microsoft.com/office/powerpoint/2010/main" val="199329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4825" y="444653"/>
            <a:ext cx="11334750" cy="403225"/>
          </a:xfrm>
        </p:spPr>
        <p:txBody>
          <a:bodyPr>
            <a:normAutofit fontScale="90000"/>
          </a:bodyPr>
          <a:lstStyle/>
          <a:p>
            <a:r>
              <a:rPr lang="en-GB" sz="2745" dirty="0"/>
              <a:t>Work with data streams by using Azure Stream Analytics</a:t>
            </a:r>
            <a:endParaRPr lang="en-US" sz="2745" dirty="0"/>
          </a:p>
        </p:txBody>
      </p:sp>
      <p:sp>
        <p:nvSpPr>
          <p:cNvPr id="67" name="Rectangle 66"/>
          <p:cNvSpPr/>
          <p:nvPr/>
        </p:nvSpPr>
        <p:spPr>
          <a:xfrm>
            <a:off x="432893" y="1133463"/>
            <a:ext cx="11528920" cy="431339"/>
          </a:xfrm>
          <a:prstGeom prst="rect">
            <a:avLst/>
          </a:prstGeom>
        </p:spPr>
        <p:txBody>
          <a:bodyPr wrap="square" lIns="0" rIns="0">
            <a:spAutoFit/>
          </a:bodyPr>
          <a:lstStyle/>
          <a:p>
            <a:pPr defTabSz="913572" fontAlgn="base">
              <a:lnSpc>
                <a:spcPct val="90000"/>
              </a:lnSpc>
              <a:spcBef>
                <a:spcPts val="1199"/>
              </a:spcBef>
            </a:pPr>
            <a:r>
              <a:rPr lang="en-US" sz="2400" kern="0" dirty="0">
                <a:solidFill>
                  <a:srgbClr val="000000"/>
                </a:solidFill>
                <a:latin typeface="Segoe UI"/>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427843" y="1646088"/>
            <a:ext cx="11344253" cy="46908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750503" y="1758744"/>
            <a:ext cx="10762780" cy="4440715"/>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producer</a:t>
              </a:r>
              <a:endParaRPr lang="en-US" sz="1600" dirty="0">
                <a:solidFill>
                  <a:srgbClr val="FFFFFF"/>
                </a:solidFill>
                <a:latin typeface="Segoe UI Semibold"/>
                <a:cs typeface="Segoe UI" pitchFamily="34" charset="0"/>
              </a:endParaRP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US" sz="1600" dirty="0">
                  <a:solidFill>
                    <a:srgbClr val="FFFFFF"/>
                  </a:solidFill>
                  <a:latin typeface="Segoe UI Semibold"/>
                  <a:ea typeface="Segoe UI" pitchFamily="34" charset="0"/>
                  <a:cs typeface="Segoe UI" pitchFamily="34" charset="0"/>
                </a:rPr>
                <a:t>Complex Event</a:t>
              </a:r>
              <a:br>
                <a:rPr lang="en-US" sz="1600" dirty="0">
                  <a:solidFill>
                    <a:srgbClr val="FFFFFF"/>
                  </a:solidFill>
                  <a:latin typeface="Segoe UI Semibold"/>
                  <a:ea typeface="Segoe UI" pitchFamily="34" charset="0"/>
                  <a:cs typeface="Segoe UI" pitchFamily="34" charset="0"/>
                </a:rPr>
              </a:br>
              <a:r>
                <a:rPr lang="en-US" sz="1600" dirty="0">
                  <a:solidFill>
                    <a:srgbClr val="FFFFFF"/>
                  </a:solidFill>
                  <a:latin typeface="Segoe UI Semibold"/>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consumer</a:t>
              </a:r>
              <a:endParaRPr lang="en-US" sz="1600" dirty="0">
                <a:solidFill>
                  <a:srgbClr val="FFFFFF"/>
                </a:solidFill>
                <a:latin typeface="Segoe UI Semibold"/>
                <a:cs typeface="Segoe UI" pitchFamily="34" charset="0"/>
              </a:endParaRP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a:t>LAB 1: </a:t>
            </a:r>
            <a:r>
              <a:rPr lang="en-US" dirty="0"/>
              <a:t>Explore compute and storage options for data engineering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Data engineering tools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63" y="526117"/>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463399" y="-207800"/>
            <a:ext cx="9418638" cy="1325562"/>
          </a:xfrm>
        </p:spPr>
        <p:txBody>
          <a:bodyPr>
            <a:normAutofit/>
          </a:bodyPr>
          <a:lstStyle/>
          <a:p>
            <a:r>
              <a:rPr lang="en-US" dirty="0"/>
              <a:t>Synapse Analytics to the rescue!</a:t>
            </a:r>
          </a:p>
        </p:txBody>
      </p:sp>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Graphic 6">
            <a:extLst>
              <a:ext uri="{FF2B5EF4-FFF2-40B4-BE49-F238E27FC236}">
                <a16:creationId xmlns:a16="http://schemas.microsoft.com/office/drawing/2014/main" id="{B0FCDE2C-794D-A0C4-E1C4-067BF2AAC3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3100" y="5421424"/>
            <a:ext cx="685800" cy="685800"/>
          </a:xfrm>
          <a:prstGeom prst="rect">
            <a:avLst/>
          </a:prstGeom>
        </p:spPr>
      </p:pic>
      <p:sp>
        <p:nvSpPr>
          <p:cNvPr id="8" name="TextBox 7">
            <a:extLst>
              <a:ext uri="{FF2B5EF4-FFF2-40B4-BE49-F238E27FC236}">
                <a16:creationId xmlns:a16="http://schemas.microsoft.com/office/drawing/2014/main" id="{E1E120A7-3613-A28F-3435-C543B588F2A1}"/>
              </a:ext>
            </a:extLst>
          </p:cNvPr>
          <p:cNvSpPr txBox="1"/>
          <p:nvPr/>
        </p:nvSpPr>
        <p:spPr>
          <a:xfrm>
            <a:off x="5266285" y="6107224"/>
            <a:ext cx="1659429" cy="338554"/>
          </a:xfrm>
          <a:prstGeom prst="rect">
            <a:avLst/>
          </a:prstGeom>
          <a:noFill/>
        </p:spPr>
        <p:txBody>
          <a:bodyPr wrap="none" rtlCol="0">
            <a:spAutoFit/>
          </a:bodyPr>
          <a:lstStyle/>
          <a:p>
            <a:r>
              <a:rPr lang="en-US" sz="1600" b="1" dirty="0">
                <a:solidFill>
                  <a:srgbClr val="0077C8"/>
                </a:solidFill>
              </a:rPr>
              <a:t>Data Explorer</a:t>
            </a:r>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4440</TotalTime>
  <Words>3596</Words>
  <Application>Microsoft Office PowerPoint</Application>
  <PresentationFormat>Widescreen</PresentationFormat>
  <Paragraphs>351</Paragraphs>
  <Slides>25</Slides>
  <Notes>20</Notes>
  <HiddenSlides>2</HiddenSlides>
  <MMClips>1</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25</vt:i4>
      </vt:variant>
    </vt:vector>
  </HeadingPairs>
  <TitlesOfParts>
    <vt:vector size="44" baseType="lpstr">
      <vt:lpstr>-apple-system</vt:lpstr>
      <vt:lpstr>Arial</vt:lpstr>
      <vt:lpstr>Calibri</vt:lpstr>
      <vt:lpstr>Catamaran ExtraBold</vt:lpstr>
      <vt:lpstr>Consolas</vt:lpstr>
      <vt:lpstr>Helvetica Neue</vt:lpstr>
      <vt:lpstr>Lucida Sans</vt:lpstr>
      <vt:lpstr>Montserrat</vt:lpstr>
      <vt:lpstr>Roboto</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Data engineering tools</vt:lpstr>
      <vt:lpstr>A data engineer’s toolbox and skillset</vt:lpstr>
      <vt:lpstr>ETL on Azure</vt:lpstr>
      <vt:lpstr>Data exploration, management, and transformation</vt:lpstr>
      <vt:lpstr>“Now we have a new problem… I have to set up and manage several tools and environments to do my job!”</vt:lpstr>
      <vt:lpstr>Synapse Analytics to the rescue!</vt:lpstr>
      <vt:lpstr>Describe Azure Databricks</vt:lpstr>
      <vt:lpstr>What is Azure Databricks?</vt:lpstr>
      <vt:lpstr>Introduction to Azure Data Lake storage</vt:lpstr>
      <vt:lpstr>So, what is a data lake and why is it such a big deal?</vt:lpstr>
      <vt:lpstr>Introduction to Azure Data Lake storage</vt:lpstr>
      <vt:lpstr>Organizing data in the data lake</vt:lpstr>
      <vt:lpstr>Loading data into the data lake: ingest and prepare</vt:lpstr>
      <vt:lpstr>Describe Delta Lake architecture</vt:lpstr>
      <vt:lpstr>Describe a Delta Lake architecture</vt:lpstr>
      <vt:lpstr>How to use Delta format</vt:lpstr>
      <vt:lpstr>Upsert syntax</vt:lpstr>
      <vt:lpstr>Time travel syntax</vt:lpstr>
      <vt:lpstr>Indexing with Hyperspace</vt:lpstr>
      <vt:lpstr>Hyperspace: An indexing subsystem for Apache Spark</vt:lpstr>
      <vt:lpstr>Work with data streams by using Azure Stream Analytics</vt:lpstr>
      <vt:lpstr>Work with data streams by using Azure Stream Analytics</vt:lpstr>
      <vt:lpstr>LAB 1: Explore compute and storage options for data engineering workloads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Hullen</cp:lastModifiedBy>
  <cp:revision>35</cp:revision>
  <dcterms:created xsi:type="dcterms:W3CDTF">2021-04-14T17:02:56Z</dcterms:created>
  <dcterms:modified xsi:type="dcterms:W3CDTF">2023-12-03T03:25:02Z</dcterms:modified>
</cp:coreProperties>
</file>